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12192000"/>
  <p:notesSz cx="6858000" cy="9144000"/>
  <p:embeddedFontLst>
    <p:embeddedFont>
      <p:font typeface="Corbel"/>
      <p:regular r:id="rId24"/>
      <p:bold r:id="rId25"/>
      <p:italic r:id="rId26"/>
      <p:boldItalic r:id="rId27"/>
    </p:embeddedFont>
    <p:embeddedFont>
      <p:font typeface="Roboto Mon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9">
          <p15:clr>
            <a:srgbClr val="A4A3A4"/>
          </p15:clr>
        </p15:guide>
        <p15:guide id="2" pos="211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32" roundtripDataSignature="AMtx7mgoSIYAnSVeBkrt+q2ReLLIjzSF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9" orient="horz"/>
        <p:guide pos="211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Corbel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orbel-italic.fntdata"/><Relationship Id="rId25" Type="http://schemas.openxmlformats.org/officeDocument/2006/relationships/font" Target="fonts/Corbel-bold.fntdata"/><Relationship Id="rId28" Type="http://schemas.openxmlformats.org/officeDocument/2006/relationships/font" Target="fonts/RobotoMono-regular.fntdata"/><Relationship Id="rId27" Type="http://schemas.openxmlformats.org/officeDocument/2006/relationships/font" Target="fonts/Corbel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0.png>
</file>

<file path=ppt/media/image23.png>
</file>

<file path=ppt/media/image24.png>
</file>

<file path=ppt/media/image26.png>
</file>

<file path=ppt/media/image29.png>
</file>

<file path=ppt/media/image3.png>
</file>

<file path=ppt/media/image31.png>
</file>

<file path=ppt/media/image32.png>
</file>

<file path=ppt/media/image34.png>
</file>

<file path=ppt/media/image36.png>
</file>

<file path=ppt/media/image38.png>
</file>

<file path=ppt/media/image4.png>
</file>

<file path=ppt/media/image4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no-N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" name="Google Shape;5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77fe71f1b_0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b77fe71f1b_0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77fe71f1b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b77fe71f1b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77fe71f1b_0_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gb77fe71f1b_0_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77fe71f1b_0_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3" name="Google Shape;153;gb77fe71f1b_0_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b77fe71f1b_0_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gb77fe71f1b_0_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b93bc2c110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b93bc2c110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b93bc2c110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gb93bc2c110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93bc2c110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b93bc2c110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b93bc2c110_0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b93bc2c110_0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5b2166863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8" name="Google Shape;68;gc5b2166863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77fe71f1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" name="Google Shape;77;gb77fe71f1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b77fe71f1b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" name="Google Shape;85;gb77fe71f1b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b77fe71f1b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gb77fe71f1b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bfb273bd3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bfb273bd3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77fe71f1b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gb77fe71f1b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77fe71f1b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gb77fe71f1b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ELIXIR">
  <p:cSld name="Title slide ELIXI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13" name="Google Shape;13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4"/>
          <p:cNvSpPr txBox="1"/>
          <p:nvPr>
            <p:ph type="ctrTitle"/>
          </p:nvPr>
        </p:nvSpPr>
        <p:spPr>
          <a:xfrm>
            <a:off x="911424" y="3356993"/>
            <a:ext cx="10363200" cy="864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5000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" type="subTitle"/>
          </p:nvPr>
        </p:nvSpPr>
        <p:spPr>
          <a:xfrm>
            <a:off x="3503712" y="4293097"/>
            <a:ext cx="7755467" cy="899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None/>
              <a:defRPr i="1" sz="2800"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" name="Google Shape;16;p4"/>
          <p:cNvSpPr txBox="1"/>
          <p:nvPr>
            <p:ph idx="2" type="body"/>
          </p:nvPr>
        </p:nvSpPr>
        <p:spPr>
          <a:xfrm>
            <a:off x="6761891" y="5192680"/>
            <a:ext cx="451273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orbel"/>
              <a:buNone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id="17" name="Google Shape;1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2159" y="4987396"/>
            <a:ext cx="2115348" cy="1423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el og innhold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id="21" name="Google Shape;2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70926" y="5409786"/>
            <a:ext cx="1895842" cy="1276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EXCELERATE">
  <p:cSld name="Title slide EXCELERAT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23" name="Google Shape;2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 txBox="1"/>
          <p:nvPr/>
        </p:nvSpPr>
        <p:spPr>
          <a:xfrm>
            <a:off x="4967817" y="6092041"/>
            <a:ext cx="6398684" cy="434975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no-NO" sz="24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www.elixir-europe.org/excelerate</a:t>
            </a:r>
            <a:endParaRPr b="0" i="1" sz="24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Excelerate_whitebackground.png" id="25" name="Google Shape;2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1617" y="4962293"/>
            <a:ext cx="2616200" cy="968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1800" y="4949046"/>
            <a:ext cx="1619251" cy="103424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/>
          <p:nvPr/>
        </p:nvSpPr>
        <p:spPr>
          <a:xfrm>
            <a:off x="431800" y="6092825"/>
            <a:ext cx="4800600" cy="554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no-NO" sz="1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ELIXIR-EXCELERATE is funded by the European Commission within the Research Infrastructures programme of Horizon 2020, grant agreement number 676559.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6"/>
          <p:cNvSpPr txBox="1"/>
          <p:nvPr>
            <p:ph type="ctrTitle"/>
          </p:nvPr>
        </p:nvSpPr>
        <p:spPr>
          <a:xfrm>
            <a:off x="911424" y="3356993"/>
            <a:ext cx="10363200" cy="864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5000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subTitle"/>
          </p:nvPr>
        </p:nvSpPr>
        <p:spPr>
          <a:xfrm>
            <a:off x="3503712" y="4293097"/>
            <a:ext cx="7755467" cy="899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None/>
              <a:defRPr i="1" sz="2800"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6761891" y="5192680"/>
            <a:ext cx="451273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orbel"/>
              <a:buNone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LIXIR-thank-you">
  <p:cSld name="ELIXIR-thank-you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32" name="Google Shape;3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682" y="-26988"/>
            <a:ext cx="12240684" cy="6186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ixir_1_RZ_mac.eps" id="33" name="Google Shape;3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434" y="5029200"/>
            <a:ext cx="2427817" cy="1582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7528" y="6122067"/>
            <a:ext cx="660400" cy="546333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/>
        </p:nvSpPr>
        <p:spPr>
          <a:xfrm>
            <a:off x="7440084" y="5445126"/>
            <a:ext cx="3903133" cy="434975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no-NO" sz="24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www.elixir-europe.org</a:t>
            </a:r>
            <a:endParaRPr b="0" i="1" sz="24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6" name="Google Shape;36;p7"/>
          <p:cNvSpPr txBox="1"/>
          <p:nvPr/>
        </p:nvSpPr>
        <p:spPr>
          <a:xfrm>
            <a:off x="5113261" y="6265174"/>
            <a:ext cx="3615267" cy="373062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no-NO" sz="2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@ELIXIREurope</a:t>
            </a:r>
            <a:endParaRPr b="0" i="1" sz="20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7" name="Google Shape;37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77161" y="6122067"/>
            <a:ext cx="552451" cy="557445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 txBox="1"/>
          <p:nvPr/>
        </p:nvSpPr>
        <p:spPr>
          <a:xfrm>
            <a:off x="8916913" y="6265174"/>
            <a:ext cx="4116916" cy="373062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no-NO" sz="2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/company/elixir-europe</a:t>
            </a:r>
            <a:endParaRPr b="0" i="1" sz="20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9" name="Google Shape;39;p7"/>
          <p:cNvSpPr txBox="1"/>
          <p:nvPr>
            <p:ph type="ctrTitle"/>
          </p:nvPr>
        </p:nvSpPr>
        <p:spPr>
          <a:xfrm>
            <a:off x="911424" y="3645025"/>
            <a:ext cx="10363200" cy="1225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6768075" y="4869160"/>
            <a:ext cx="451273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orbel"/>
              <a:buNone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CELERATE slide content">
  <p:cSld name="EXCELERATE slide conte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xcelerate_whitebackground.png" id="42" name="Google Shape;4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23201" y="5798634"/>
            <a:ext cx="2129367" cy="779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20868" y="5786024"/>
            <a:ext cx="1335617" cy="844964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 txBox="1"/>
          <p:nvPr>
            <p:ph type="title"/>
          </p:nvPr>
        </p:nvSpPr>
        <p:spPr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" type="body"/>
          </p:nvPr>
        </p:nvSpPr>
        <p:spPr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 innholdsdeler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logo.jpg" id="47" name="Google Shape;47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13484" y="5754029"/>
            <a:ext cx="1320800" cy="942047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9"/>
          <p:cNvSpPr txBox="1"/>
          <p:nvPr>
            <p:ph type="title"/>
          </p:nvPr>
        </p:nvSpPr>
        <p:spPr>
          <a:xfrm>
            <a:off x="719403" y="332656"/>
            <a:ext cx="108712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" type="body"/>
          </p:nvPr>
        </p:nvSpPr>
        <p:spPr>
          <a:xfrm>
            <a:off x="711200" y="1219200"/>
            <a:ext cx="53340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6248400" y="1219200"/>
            <a:ext cx="53340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e tittel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logo.jpg" id="52" name="Google Shape;5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13484" y="5720577"/>
            <a:ext cx="1320800" cy="975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0"/>
          <p:cNvSpPr txBox="1"/>
          <p:nvPr>
            <p:ph type="title"/>
          </p:nvPr>
        </p:nvSpPr>
        <p:spPr>
          <a:xfrm>
            <a:off x="719403" y="332656"/>
            <a:ext cx="108712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3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31.png"/><Relationship Id="rId5" Type="http://schemas.openxmlformats.org/officeDocument/2006/relationships/image" Target="../media/image3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3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3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4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Relationship Id="rId5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>
            <p:ph idx="1" type="subTitle"/>
          </p:nvPr>
        </p:nvSpPr>
        <p:spPr>
          <a:xfrm>
            <a:off x="2061250" y="3451125"/>
            <a:ext cx="10024800" cy="25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57E20"/>
              </a:buClr>
              <a:buSzPts val="5120"/>
              <a:buFont typeface="Corbel"/>
              <a:buNone/>
            </a:pPr>
            <a:r>
              <a:rPr lang="no-NO" sz="5120">
                <a:solidFill>
                  <a:srgbClr val="F57E20"/>
                </a:solidFill>
              </a:rPr>
              <a:t>NeLS: Data transfer and organization</a:t>
            </a:r>
            <a:endParaRPr b="1" sz="96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70000"/>
              </a:lnSpc>
              <a:spcBef>
                <a:spcPts val="448"/>
              </a:spcBef>
              <a:spcAft>
                <a:spcPts val="0"/>
              </a:spcAft>
              <a:buClr>
                <a:srgbClr val="003F41"/>
              </a:buClr>
              <a:buSzPts val="2240"/>
              <a:buFont typeface="Corbel"/>
              <a:buNone/>
            </a:pPr>
            <a:r>
              <a:rPr b="1" lang="no-NO" sz="2240">
                <a:solidFill>
                  <a:srgbClr val="003F41"/>
                </a:solidFill>
              </a:rPr>
              <a:t>Tina Višňovská</a:t>
            </a:r>
            <a:endParaRPr sz="2000"/>
          </a:p>
          <a:p>
            <a:pPr indent="0" lvl="0" marL="0" rtl="0" algn="l">
              <a:lnSpc>
                <a:spcPct val="70000"/>
              </a:lnSpc>
              <a:spcBef>
                <a:spcPts val="1048"/>
              </a:spcBef>
              <a:spcAft>
                <a:spcPts val="0"/>
              </a:spcAft>
              <a:buClr>
                <a:srgbClr val="003F41"/>
              </a:buClr>
              <a:buSzPts val="2240"/>
              <a:buFont typeface="Corbel"/>
              <a:buNone/>
            </a:pPr>
            <a:r>
              <a:rPr b="1" i="1" lang="no-NO" sz="2240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ELIXIR Norway, Norwegian e-infrastructure for Life Sciences and usegalaxy.no</a:t>
            </a:r>
            <a:endParaRPr sz="2000"/>
          </a:p>
          <a:p>
            <a:pPr indent="0" lvl="0" marL="0" rtl="0" algn="l">
              <a:lnSpc>
                <a:spcPct val="70000"/>
              </a:lnSpc>
              <a:spcBef>
                <a:spcPts val="1008"/>
              </a:spcBef>
              <a:spcAft>
                <a:spcPts val="0"/>
              </a:spcAft>
              <a:buSzPts val="2040"/>
              <a:buFont typeface="Corbel"/>
              <a:buNone/>
            </a:pPr>
            <a:r>
              <a:t/>
            </a:r>
            <a:endParaRPr sz="2040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Corbel"/>
              <a:buNone/>
            </a:pPr>
            <a:r>
              <a:t/>
            </a:r>
            <a:endParaRPr sz="2040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Corbel"/>
              <a:buNone/>
            </a:pPr>
            <a:r>
              <a:t/>
            </a:r>
            <a:endParaRPr sz="2040"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b77fe71f1b_0_61"/>
          <p:cNvSpPr txBox="1"/>
          <p:nvPr>
            <p:ph type="title"/>
          </p:nvPr>
        </p:nvSpPr>
        <p:spPr>
          <a:xfrm>
            <a:off x="719403" y="394631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Using commands in terminal window</a:t>
            </a:r>
            <a:endParaRPr/>
          </a:p>
        </p:txBody>
      </p:sp>
      <p:sp>
        <p:nvSpPr>
          <p:cNvPr id="130" name="Google Shape;130;gb77fe71f1b_0_61"/>
          <p:cNvSpPr txBox="1"/>
          <p:nvPr>
            <p:ph idx="1" type="body"/>
          </p:nvPr>
        </p:nvSpPr>
        <p:spPr>
          <a:xfrm>
            <a:off x="719403" y="1253331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Terminal facilitates dialogue between a user and a computer: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The user types in a request (command), presses enter and the computer executes the command and prints its response to the screen (if needed).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When the computer is done</a:t>
            </a:r>
            <a:endParaRPr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answering, the user can </a:t>
            </a:r>
            <a:endParaRPr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make another request.</a:t>
            </a:r>
            <a:endParaRPr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Further screenshots of a</a:t>
            </a:r>
            <a:endParaRPr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terminal window will be</a:t>
            </a:r>
            <a:endParaRPr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capturing such a dialogue.</a:t>
            </a:r>
            <a:endParaRPr/>
          </a:p>
        </p:txBody>
      </p:sp>
      <p:pic>
        <p:nvPicPr>
          <p:cNvPr id="131" name="Google Shape;131;gb77fe71f1b_0_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425" y="332621"/>
            <a:ext cx="648076" cy="6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b77fe71f1b_0_61"/>
          <p:cNvSpPr txBox="1"/>
          <p:nvPr>
            <p:ph type="title"/>
          </p:nvPr>
        </p:nvSpPr>
        <p:spPr>
          <a:xfrm>
            <a:off x="719402" y="5815225"/>
            <a:ext cx="2205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(optional)</a:t>
            </a:r>
            <a:endParaRPr/>
          </a:p>
        </p:txBody>
      </p:sp>
      <p:pic>
        <p:nvPicPr>
          <p:cNvPr id="133" name="Google Shape;133;gb77fe71f1b_0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0075" y="2457675"/>
            <a:ext cx="6837125" cy="263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77fe71f1b_0_56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Selection of command-line tools</a:t>
            </a:r>
            <a:endParaRPr/>
          </a:p>
        </p:txBody>
      </p:sp>
      <p:sp>
        <p:nvSpPr>
          <p:cNvPr id="139" name="Google Shape;139;gb77fe71f1b_0_56"/>
          <p:cNvSpPr txBox="1"/>
          <p:nvPr>
            <p:ph idx="1" type="body"/>
          </p:nvPr>
        </p:nvSpPr>
        <p:spPr>
          <a:xfrm>
            <a:off x="719403" y="1253331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lang="no-NO"/>
              <a:t> (</a:t>
            </a:r>
            <a:r>
              <a:rPr lang="no-NO" u="sng"/>
              <a:t>p</a:t>
            </a:r>
            <a:r>
              <a:rPr lang="no-NO"/>
              <a:t>rint </a:t>
            </a:r>
            <a:r>
              <a:rPr lang="no-NO" u="sng"/>
              <a:t>w</a:t>
            </a:r>
            <a:r>
              <a:rPr lang="no-NO"/>
              <a:t>orking </a:t>
            </a:r>
            <a:r>
              <a:rPr lang="no-NO" u="sng"/>
              <a:t>d</a:t>
            </a:r>
            <a:r>
              <a:rPr lang="no-NO"/>
              <a:t>irectory):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 a command that prints the working directory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ls</a:t>
            </a:r>
            <a:r>
              <a:rPr lang="no-NO"/>
              <a:t> (</a:t>
            </a:r>
            <a:r>
              <a:rPr lang="no-NO" u="sng"/>
              <a:t>l</a:t>
            </a:r>
            <a:r>
              <a:rPr lang="no-NO"/>
              <a:t>i</a:t>
            </a:r>
            <a:r>
              <a:rPr lang="no-NO" u="sng"/>
              <a:t>s</a:t>
            </a:r>
            <a:r>
              <a:rPr lang="no-NO"/>
              <a:t>t directory content):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a command that prints content of the specified directory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cd</a:t>
            </a:r>
            <a:r>
              <a:rPr lang="no-NO"/>
              <a:t> (</a:t>
            </a:r>
            <a:r>
              <a:rPr lang="no-NO" u="sng"/>
              <a:t>c</a:t>
            </a:r>
            <a:r>
              <a:rPr lang="no-NO"/>
              <a:t>hange </a:t>
            </a:r>
            <a:r>
              <a:rPr lang="no-NO" u="sng"/>
              <a:t>d</a:t>
            </a:r>
            <a:r>
              <a:rPr lang="no-NO"/>
              <a:t>irectory):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a command that changes a directory to a directory is specified in the command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ssh</a:t>
            </a:r>
            <a:r>
              <a:rPr lang="no-NO"/>
              <a:t> (</a:t>
            </a:r>
            <a:r>
              <a:rPr lang="no-NO" u="sng"/>
              <a:t>s</a:t>
            </a:r>
            <a:r>
              <a:rPr lang="no-NO"/>
              <a:t>ecure </a:t>
            </a:r>
            <a:r>
              <a:rPr lang="no-NO" u="sng"/>
              <a:t>sh</a:t>
            </a:r>
            <a:r>
              <a:rPr lang="no-NO"/>
              <a:t>ell):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a command to securely log into a remote server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in combination with commands </a:t>
            </a: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lang="no-NO"/>
              <a:t>, </a:t>
            </a: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ls</a:t>
            </a:r>
            <a:r>
              <a:rPr lang="no-NO"/>
              <a:t>, and </a:t>
            </a: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cd</a:t>
            </a:r>
            <a:r>
              <a:rPr lang="no-NO"/>
              <a:t> we can get overview of the accessible content on a remote server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scp</a:t>
            </a:r>
            <a:r>
              <a:rPr lang="no-NO"/>
              <a:t> (</a:t>
            </a:r>
            <a:r>
              <a:rPr lang="no-NO" u="sng"/>
              <a:t>s</a:t>
            </a:r>
            <a:r>
              <a:rPr lang="no-NO"/>
              <a:t>ecure </a:t>
            </a:r>
            <a:r>
              <a:rPr lang="no-NO" u="sng"/>
              <a:t>c</a:t>
            </a:r>
            <a:r>
              <a:rPr lang="no-NO"/>
              <a:t>o</a:t>
            </a:r>
            <a:r>
              <a:rPr lang="no-NO" u="sng"/>
              <a:t>p</a:t>
            </a:r>
            <a:r>
              <a:rPr lang="no-NO"/>
              <a:t>y):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a command to securely copy data to and from a remote server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40" name="Google Shape;140;gb77fe71f1b_0_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425" y="332621"/>
            <a:ext cx="648076" cy="6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b77fe71f1b_0_56"/>
          <p:cNvSpPr txBox="1"/>
          <p:nvPr>
            <p:ph type="title"/>
          </p:nvPr>
        </p:nvSpPr>
        <p:spPr>
          <a:xfrm>
            <a:off x="719402" y="5815225"/>
            <a:ext cx="2205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(optional)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b77fe71f1b_0_76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Using </a:t>
            </a:r>
            <a:r>
              <a:rPr i="1" lang="no-NO" sz="4400">
                <a:solidFill>
                  <a:srgbClr val="F57E20"/>
                </a:solidFill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i="1" lang="no-NO" sz="4400">
                <a:solidFill>
                  <a:srgbClr val="F57E20"/>
                </a:solidFill>
              </a:rPr>
              <a:t>, </a:t>
            </a:r>
            <a:r>
              <a:rPr i="1" lang="no-NO" sz="4200">
                <a:solidFill>
                  <a:srgbClr val="F57E20"/>
                </a:solidFill>
                <a:latin typeface="Roboto Mono"/>
                <a:ea typeface="Roboto Mono"/>
                <a:cs typeface="Roboto Mono"/>
                <a:sym typeface="Roboto Mono"/>
              </a:rPr>
              <a:t>ls</a:t>
            </a:r>
            <a:r>
              <a:rPr i="1" lang="no-NO" sz="4400">
                <a:solidFill>
                  <a:srgbClr val="F57E20"/>
                </a:solidFill>
              </a:rPr>
              <a:t>, and </a:t>
            </a:r>
            <a:r>
              <a:rPr i="1" lang="no-NO" sz="4200">
                <a:solidFill>
                  <a:srgbClr val="F57E20"/>
                </a:solidFill>
                <a:latin typeface="Roboto Mono"/>
                <a:ea typeface="Roboto Mono"/>
                <a:cs typeface="Roboto Mono"/>
                <a:sym typeface="Roboto Mono"/>
              </a:rPr>
              <a:t>cd</a:t>
            </a:r>
            <a:r>
              <a:rPr i="1" lang="no-NO" sz="4400">
                <a:solidFill>
                  <a:srgbClr val="F57E20"/>
                </a:solidFill>
              </a:rPr>
              <a:t> locally</a:t>
            </a:r>
            <a:endParaRPr i="1" sz="4400">
              <a:solidFill>
                <a:srgbClr val="F57E20"/>
              </a:solidFill>
            </a:endParaRPr>
          </a:p>
        </p:txBody>
      </p:sp>
      <p:sp>
        <p:nvSpPr>
          <p:cNvPr id="147" name="Google Shape;147;gb77fe71f1b_0_76"/>
          <p:cNvSpPr txBox="1"/>
          <p:nvPr>
            <p:ph idx="1" type="body"/>
          </p:nvPr>
        </p:nvSpPr>
        <p:spPr>
          <a:xfrm>
            <a:off x="7404000" y="1581525"/>
            <a:ext cx="4186500" cy="3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/>
              <a:t>Working directory is called </a:t>
            </a:r>
            <a:r>
              <a:rPr lang="no-NO" sz="2100">
                <a:latin typeface="Roboto Mono"/>
                <a:ea typeface="Roboto Mono"/>
                <a:cs typeface="Roboto Mono"/>
                <a:sym typeface="Roboto Mono"/>
              </a:rPr>
              <a:t>elixir</a:t>
            </a:r>
            <a:r>
              <a:rPr lang="no-NO"/>
              <a:t>. It is located in my home folder </a:t>
            </a:r>
            <a:r>
              <a:rPr lang="no-NO" sz="2100">
                <a:latin typeface="Roboto Mono"/>
                <a:ea typeface="Roboto Mono"/>
                <a:cs typeface="Roboto Mono"/>
                <a:sym typeface="Roboto Mono"/>
              </a:rPr>
              <a:t>tina</a:t>
            </a:r>
            <a:r>
              <a:rPr lang="no-NO"/>
              <a:t> which is located in the </a:t>
            </a:r>
            <a:r>
              <a:rPr lang="no-NO" sz="2100">
                <a:latin typeface="Roboto Mono"/>
                <a:ea typeface="Roboto Mono"/>
                <a:cs typeface="Roboto Mono"/>
                <a:sym typeface="Roboto Mono"/>
              </a:rPr>
              <a:t>home </a:t>
            </a:r>
            <a:r>
              <a:rPr lang="no-NO"/>
              <a:t>folder.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cd ..</a:t>
            </a:r>
            <a:r>
              <a:rPr lang="no-NO"/>
              <a:t>  - go one folder up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cd &lt;folder_name&gt;</a:t>
            </a:r>
            <a:endParaRPr/>
          </a:p>
        </p:txBody>
      </p:sp>
      <p:pic>
        <p:nvPicPr>
          <p:cNvPr id="148" name="Google Shape;148;gb77fe71f1b_0_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425" y="332621"/>
            <a:ext cx="648076" cy="6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b77fe71f1b_0_76"/>
          <p:cNvSpPr txBox="1"/>
          <p:nvPr>
            <p:ph type="title"/>
          </p:nvPr>
        </p:nvSpPr>
        <p:spPr>
          <a:xfrm>
            <a:off x="719402" y="5815225"/>
            <a:ext cx="2205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(optional)</a:t>
            </a:r>
            <a:endParaRPr/>
          </a:p>
        </p:txBody>
      </p:sp>
      <p:pic>
        <p:nvPicPr>
          <p:cNvPr id="150" name="Google Shape;150;gb77fe71f1b_0_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400" y="1164118"/>
            <a:ext cx="6319462" cy="4529771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77fe71f1b_0_81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Preliminaries for </a:t>
            </a:r>
            <a:r>
              <a:rPr i="1" lang="no-NO" sz="4400">
                <a:solidFill>
                  <a:srgbClr val="F57E20"/>
                </a:solidFill>
                <a:latin typeface="Roboto Mono"/>
                <a:ea typeface="Roboto Mono"/>
                <a:cs typeface="Roboto Mono"/>
                <a:sym typeface="Roboto Mono"/>
              </a:rPr>
              <a:t>ssh</a:t>
            </a:r>
            <a:r>
              <a:rPr i="1" lang="no-NO" sz="4400">
                <a:solidFill>
                  <a:srgbClr val="F57E20"/>
                </a:solidFill>
              </a:rPr>
              <a:t> and </a:t>
            </a:r>
            <a:r>
              <a:rPr i="1" lang="no-NO" sz="4400">
                <a:solidFill>
                  <a:srgbClr val="F57E20"/>
                </a:solidFill>
                <a:latin typeface="Roboto Mono"/>
                <a:ea typeface="Roboto Mono"/>
                <a:cs typeface="Roboto Mono"/>
                <a:sym typeface="Roboto Mono"/>
              </a:rPr>
              <a:t>scp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6" name="Google Shape;156;gb77fe71f1b_0_81"/>
          <p:cNvSpPr txBox="1"/>
          <p:nvPr>
            <p:ph idx="1" type="body"/>
          </p:nvPr>
        </p:nvSpPr>
        <p:spPr>
          <a:xfrm>
            <a:off x="719400" y="1253325"/>
            <a:ext cx="10871100" cy="47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Knowing User (1) and </a:t>
            </a:r>
            <a:r>
              <a:rPr lang="no-NO"/>
              <a:t>Host (2)</a:t>
            </a:r>
            <a:r>
              <a:rPr lang="no-NO"/>
              <a:t> from NeLS Connection Details.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o-NO"/>
              <a:t>User: </a:t>
            </a: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&lt;user&gt;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o-NO"/>
              <a:t>Host: </a:t>
            </a: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nelstor0.cbu.uib.no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SSH Private Key (3)  downloaded from NeLS.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Change file mode of the SSH Private Key in a terminal with </a:t>
            </a: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chmod</a:t>
            </a:r>
            <a:r>
              <a:rPr lang="no-NO"/>
              <a:t> command as suggested in the NeLS download details: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	</a:t>
            </a:r>
            <a:r>
              <a:rPr lang="no-NO" sz="2000">
                <a:latin typeface="Roboto Mono"/>
                <a:ea typeface="Roboto Mono"/>
                <a:cs typeface="Roboto Mono"/>
                <a:sym typeface="Roboto Mono"/>
              </a:rPr>
              <a:t>chmod 600 &lt;user&gt;@nelstor0.cbu.uib.no.key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 sz="2000"/>
              <a:t>chmod (</a:t>
            </a:r>
            <a:r>
              <a:rPr lang="no-NO" sz="2000" u="sng"/>
              <a:t>ch</a:t>
            </a:r>
            <a:r>
              <a:rPr lang="no-NO" sz="2000"/>
              <a:t>ange file </a:t>
            </a:r>
            <a:r>
              <a:rPr lang="no-NO" sz="2000" u="sng"/>
              <a:t>mod</a:t>
            </a:r>
            <a:r>
              <a:rPr lang="no-NO" sz="2000"/>
              <a:t>e bits)  - modifies permissions to write and read a file and to execute it, more details about how to do this will be presented in the practical exercises.</a:t>
            </a:r>
            <a:endParaRPr sz="20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/>
          </a:p>
        </p:txBody>
      </p:sp>
      <p:pic>
        <p:nvPicPr>
          <p:cNvPr id="157" name="Google Shape;157;gb77fe71f1b_0_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425" y="332621"/>
            <a:ext cx="648076" cy="6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b77fe71f1b_0_81"/>
          <p:cNvSpPr txBox="1"/>
          <p:nvPr>
            <p:ph type="title"/>
          </p:nvPr>
        </p:nvSpPr>
        <p:spPr>
          <a:xfrm>
            <a:off x="719402" y="5815225"/>
            <a:ext cx="2205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(optional)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b77fe71f1b_0_86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Using </a:t>
            </a:r>
            <a:r>
              <a:rPr i="1" lang="no-NO" sz="4400">
                <a:solidFill>
                  <a:srgbClr val="F57E20"/>
                </a:solidFill>
                <a:latin typeface="Roboto Mono"/>
                <a:ea typeface="Roboto Mono"/>
                <a:cs typeface="Roboto Mono"/>
                <a:sym typeface="Roboto Mono"/>
              </a:rPr>
              <a:t>ssh</a:t>
            </a:r>
            <a:r>
              <a:rPr i="1" lang="no-NO" sz="4400">
                <a:solidFill>
                  <a:srgbClr val="F57E20"/>
                </a:solidFill>
              </a:rPr>
              <a:t> to log into NeLS</a:t>
            </a:r>
            <a:endParaRPr/>
          </a:p>
        </p:txBody>
      </p:sp>
      <p:sp>
        <p:nvSpPr>
          <p:cNvPr id="164" name="Google Shape;164;gb77fe71f1b_0_86"/>
          <p:cNvSpPr txBox="1"/>
          <p:nvPr>
            <p:ph idx="1" type="body"/>
          </p:nvPr>
        </p:nvSpPr>
        <p:spPr>
          <a:xfrm>
            <a:off x="719400" y="1253325"/>
            <a:ext cx="10871100" cy="13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</a:pPr>
            <a:r>
              <a:rPr lang="no-NO" sz="1900">
                <a:solidFill>
                  <a:srgbClr val="F57E20"/>
                </a:solidFill>
              </a:rPr>
              <a:t>                  authentication          who@whereToConnect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 sz="1900">
                <a:latin typeface="Roboto Mono"/>
                <a:ea typeface="Roboto Mono"/>
                <a:cs typeface="Roboto Mono"/>
                <a:sym typeface="Roboto Mono"/>
              </a:rPr>
              <a:t>ssh -i &lt;key_file&gt; &lt;user&gt;@&lt;host/server&gt;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 sz="1900">
                <a:latin typeface="Roboto Mono"/>
                <a:ea typeface="Roboto Mono"/>
                <a:cs typeface="Roboto Mono"/>
                <a:sym typeface="Roboto Mono"/>
              </a:rPr>
              <a:t>ssh -i &lt;user&gt;@nelstor0.cbu.uib.no.key &lt;user&gt;@nelstor0.cbu.uib.no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65" name="Google Shape;165;gb77fe71f1b_0_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425" y="332621"/>
            <a:ext cx="648076" cy="6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b77fe71f1b_0_86"/>
          <p:cNvSpPr txBox="1"/>
          <p:nvPr>
            <p:ph type="title"/>
          </p:nvPr>
        </p:nvSpPr>
        <p:spPr>
          <a:xfrm>
            <a:off x="719402" y="5815225"/>
            <a:ext cx="2205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(optional)</a:t>
            </a:r>
            <a:endParaRPr/>
          </a:p>
        </p:txBody>
      </p:sp>
      <p:pic>
        <p:nvPicPr>
          <p:cNvPr id="167" name="Google Shape;167;gb77fe71f1b_0_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900" y="2538525"/>
            <a:ext cx="5667574" cy="3140976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8" name="Google Shape;168;gb77fe71f1b_0_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5874" y="2538525"/>
            <a:ext cx="5500227" cy="2798455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b93bc2c110_0_3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Using </a:t>
            </a:r>
            <a:r>
              <a:rPr i="1" lang="no-NO" sz="4400">
                <a:solidFill>
                  <a:srgbClr val="F57E20"/>
                </a:solidFill>
                <a:latin typeface="Roboto Mono"/>
                <a:ea typeface="Roboto Mono"/>
                <a:cs typeface="Roboto Mono"/>
                <a:sym typeface="Roboto Mono"/>
              </a:rPr>
              <a:t>scp</a:t>
            </a:r>
            <a:r>
              <a:rPr i="1" lang="no-NO" sz="4400">
                <a:solidFill>
                  <a:srgbClr val="F57E20"/>
                </a:solidFill>
              </a:rPr>
              <a:t> to transfer data to NeLS </a:t>
            </a:r>
            <a:endParaRPr/>
          </a:p>
        </p:txBody>
      </p:sp>
      <p:sp>
        <p:nvSpPr>
          <p:cNvPr id="174" name="Google Shape;174;gb93bc2c110_0_3"/>
          <p:cNvSpPr txBox="1"/>
          <p:nvPr>
            <p:ph idx="1" type="body"/>
          </p:nvPr>
        </p:nvSpPr>
        <p:spPr>
          <a:xfrm>
            <a:off x="719400" y="1253325"/>
            <a:ext cx="108711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 sz="1900">
              <a:solidFill>
                <a:srgbClr val="F57E2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</a:pPr>
            <a:r>
              <a:rPr lang="no-NO" sz="1900">
                <a:solidFill>
                  <a:srgbClr val="F57E20"/>
                </a:solidFill>
              </a:rPr>
              <a:t>                  authentication        whatToTransferLocal                           whereToTransferRemote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 sz="1900">
                <a:latin typeface="Roboto Mono"/>
                <a:ea typeface="Roboto Mono"/>
                <a:cs typeface="Roboto Mono"/>
                <a:sym typeface="Roboto Mono"/>
              </a:rPr>
              <a:t>scp -i &lt;key_file&gt;   &lt;local_file&gt;    &lt;user&gt;@&lt;host/server&gt;:&lt;destination&gt;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 sz="1900">
                <a:latin typeface="Roboto Mono"/>
                <a:ea typeface="Roboto Mono"/>
                <a:cs typeface="Roboto Mono"/>
                <a:sym typeface="Roboto Mono"/>
              </a:rPr>
              <a:t>scp -i &lt;user&gt;@nelstor0.cbu.uib.no.key \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 sz="1900">
                <a:latin typeface="Roboto Mono"/>
                <a:ea typeface="Roboto Mono"/>
                <a:cs typeface="Roboto Mono"/>
                <a:sym typeface="Roboto Mono"/>
              </a:rPr>
              <a:t>       logo_to_transfer.png \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 sz="1900">
                <a:latin typeface="Roboto Mono"/>
                <a:ea typeface="Roboto Mono"/>
                <a:cs typeface="Roboto Mono"/>
                <a:sym typeface="Roboto Mono"/>
              </a:rPr>
              <a:t>       &lt;user&gt;@nelstor0.cbu.uib.no:/elixir-chr/nels/users/&lt;user&gt;/Personal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75" name="Google Shape;175;gb93bc2c110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425" y="332621"/>
            <a:ext cx="648076" cy="6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b93bc2c110_0_3"/>
          <p:cNvSpPr txBox="1"/>
          <p:nvPr>
            <p:ph type="title"/>
          </p:nvPr>
        </p:nvSpPr>
        <p:spPr>
          <a:xfrm>
            <a:off x="719402" y="5815225"/>
            <a:ext cx="2205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(optional)</a:t>
            </a:r>
            <a:endParaRPr/>
          </a:p>
        </p:txBody>
      </p:sp>
      <p:pic>
        <p:nvPicPr>
          <p:cNvPr id="177" name="Google Shape;177;gb93bc2c110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9250" y="3564175"/>
            <a:ext cx="8833500" cy="2053100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b93bc2c110_0_18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i="1" lang="no-NO" sz="4400">
                <a:solidFill>
                  <a:srgbClr val="F57E20"/>
                </a:solidFill>
              </a:rPr>
              <a:t>More commands</a:t>
            </a:r>
            <a:endParaRPr/>
          </a:p>
        </p:txBody>
      </p:sp>
      <p:sp>
        <p:nvSpPr>
          <p:cNvPr id="183" name="Google Shape;183;gb93bc2c110_0_18"/>
          <p:cNvSpPr txBox="1"/>
          <p:nvPr>
            <p:ph idx="1" type="body"/>
          </p:nvPr>
        </p:nvSpPr>
        <p:spPr>
          <a:xfrm>
            <a:off x="719250" y="1098375"/>
            <a:ext cx="10871100" cy="18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cp</a:t>
            </a:r>
            <a:r>
              <a:rPr lang="no-NO"/>
              <a:t>: </a:t>
            </a:r>
            <a:r>
              <a:rPr lang="no-NO" u="sng"/>
              <a:t>c</a:t>
            </a:r>
            <a:r>
              <a:rPr lang="no-NO"/>
              <a:t>o</a:t>
            </a:r>
            <a:r>
              <a:rPr lang="no-NO" u="sng"/>
              <a:t>p</a:t>
            </a:r>
            <a:r>
              <a:rPr lang="no-NO"/>
              <a:t>y a file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mv</a:t>
            </a:r>
            <a:r>
              <a:rPr lang="no-NO"/>
              <a:t>: </a:t>
            </a:r>
            <a:r>
              <a:rPr lang="no-NO" u="sng"/>
              <a:t>m</a:t>
            </a:r>
            <a:r>
              <a:rPr lang="no-NO"/>
              <a:t>o</a:t>
            </a:r>
            <a:r>
              <a:rPr lang="no-NO" u="sng"/>
              <a:t>v</a:t>
            </a:r>
            <a:r>
              <a:rPr lang="no-NO"/>
              <a:t>e (rename) a file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rm</a:t>
            </a:r>
            <a:r>
              <a:rPr lang="no-NO"/>
              <a:t> : </a:t>
            </a:r>
            <a:r>
              <a:rPr lang="no-NO" u="sng"/>
              <a:t>r</a:t>
            </a:r>
            <a:r>
              <a:rPr lang="no-NO"/>
              <a:t>e</a:t>
            </a:r>
            <a:r>
              <a:rPr lang="no-NO" u="sng"/>
              <a:t>m</a:t>
            </a:r>
            <a:r>
              <a:rPr lang="no-NO"/>
              <a:t>ove a file - be careful, not reversible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/>
              <a:t>	  do not use </a:t>
            </a: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‘rm -r’</a:t>
            </a:r>
            <a:r>
              <a:rPr lang="no-NO"/>
              <a:t> first couple of years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mkdir</a:t>
            </a:r>
            <a:r>
              <a:rPr lang="no-NO"/>
              <a:t>: </a:t>
            </a:r>
            <a:r>
              <a:rPr lang="no-NO" u="sng"/>
              <a:t>m</a:t>
            </a:r>
            <a:r>
              <a:rPr lang="no-NO"/>
              <a:t>a</a:t>
            </a:r>
            <a:r>
              <a:rPr lang="no-NO" u="sng"/>
              <a:t>k</a:t>
            </a:r>
            <a:r>
              <a:rPr lang="no-NO"/>
              <a:t>e </a:t>
            </a:r>
            <a:r>
              <a:rPr lang="no-NO" u="sng"/>
              <a:t>dir</a:t>
            </a:r>
            <a:r>
              <a:rPr lang="no-NO"/>
              <a:t>ectory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</p:txBody>
      </p:sp>
      <p:pic>
        <p:nvPicPr>
          <p:cNvPr id="184" name="Google Shape;184;gb93bc2c110_0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425" y="332621"/>
            <a:ext cx="648076" cy="6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b93bc2c110_0_18"/>
          <p:cNvSpPr txBox="1"/>
          <p:nvPr/>
        </p:nvSpPr>
        <p:spPr>
          <a:xfrm>
            <a:off x="7048200" y="1133950"/>
            <a:ext cx="4542300" cy="1231500"/>
          </a:xfrm>
          <a:prstGeom prst="rect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no-NO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Help on a command usage:</a:t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no-NO" sz="2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search through internet for</a:t>
            </a:r>
            <a:endParaRPr b="0" i="0" sz="2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no-NO" sz="20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&lt;cmd&gt; command usage examples</a:t>
            </a:r>
            <a:endParaRPr b="0" i="0" sz="20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6" name="Google Shape;186;gb93bc2c110_0_18"/>
          <p:cNvSpPr txBox="1"/>
          <p:nvPr/>
        </p:nvSpPr>
        <p:spPr>
          <a:xfrm>
            <a:off x="8451300" y="3149400"/>
            <a:ext cx="233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no-NO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While ssh-ing in NeLS/Personal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" name="Google Shape;187;gb93bc2c110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400" y="3163650"/>
            <a:ext cx="7365949" cy="3391650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8" name="Google Shape;188;gb93bc2c110_0_18"/>
          <p:cNvSpPr txBox="1"/>
          <p:nvPr>
            <p:ph type="title"/>
          </p:nvPr>
        </p:nvSpPr>
        <p:spPr>
          <a:xfrm>
            <a:off x="4689052" y="332650"/>
            <a:ext cx="2205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(optional)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b93bc2c110_0_13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i="1" lang="no-NO" sz="4400">
                <a:solidFill>
                  <a:srgbClr val="F57E20"/>
                </a:solidFill>
              </a:rPr>
              <a:t>Using </a:t>
            </a:r>
            <a:r>
              <a:rPr i="1" lang="no-NO" sz="4400">
                <a:solidFill>
                  <a:srgbClr val="F57E20"/>
                </a:solidFill>
                <a:latin typeface="Roboto Mono"/>
                <a:ea typeface="Roboto Mono"/>
                <a:cs typeface="Roboto Mono"/>
                <a:sym typeface="Roboto Mono"/>
              </a:rPr>
              <a:t>scp</a:t>
            </a:r>
            <a:r>
              <a:rPr i="1" lang="no-NO" sz="4400">
                <a:solidFill>
                  <a:srgbClr val="F57E20"/>
                </a:solidFill>
              </a:rPr>
              <a:t> to transfer data from NeLS</a:t>
            </a:r>
            <a:endParaRPr i="1" sz="4400">
              <a:solidFill>
                <a:srgbClr val="F57E20"/>
              </a:solidFill>
            </a:endParaRPr>
          </a:p>
        </p:txBody>
      </p:sp>
      <p:sp>
        <p:nvSpPr>
          <p:cNvPr id="194" name="Google Shape;194;gb93bc2c110_0_13"/>
          <p:cNvSpPr txBox="1"/>
          <p:nvPr>
            <p:ph idx="1" type="body"/>
          </p:nvPr>
        </p:nvSpPr>
        <p:spPr>
          <a:xfrm>
            <a:off x="719400" y="1253329"/>
            <a:ext cx="10871100" cy="16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</a:pPr>
            <a:r>
              <a:rPr lang="no-NO" sz="1900">
                <a:solidFill>
                  <a:srgbClr val="F57E20"/>
                </a:solidFill>
              </a:rPr>
              <a:t>                  authentication                     whatToTransferRemote                                        whereToTransferLocal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 sz="1900">
                <a:latin typeface="Roboto Mono"/>
                <a:ea typeface="Roboto Mono"/>
                <a:cs typeface="Roboto Mono"/>
                <a:sym typeface="Roboto Mono"/>
              </a:rPr>
              <a:t>scp -i &lt;key_file&gt; &lt;user&gt;@&lt;host/server&gt;:&lt;file_path&gt; &lt;local_destination&gt;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 sz="1500">
                <a:latin typeface="Roboto Mono"/>
                <a:ea typeface="Roboto Mono"/>
                <a:cs typeface="Roboto Mono"/>
                <a:sym typeface="Roboto Mono"/>
              </a:rPr>
              <a:t>scp -i &lt;user&gt;@nelstor0.cbu.uib.no.key \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 sz="1500">
                <a:latin typeface="Roboto Mono"/>
                <a:ea typeface="Roboto Mono"/>
                <a:cs typeface="Roboto Mono"/>
                <a:sym typeface="Roboto Mono"/>
              </a:rPr>
              <a:t>   &lt;user&gt;@nelstor0.cbu.uib.no:/elixir-chr/nels/users/&lt;user&gt;/Personal/transferred_logo.png \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</a:pPr>
            <a:r>
              <a:rPr lang="no-NO" sz="1500">
                <a:latin typeface="Roboto Mono"/>
                <a:ea typeface="Roboto Mono"/>
                <a:cs typeface="Roboto Mono"/>
                <a:sym typeface="Roboto Mono"/>
              </a:rPr>
              <a:t>   .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95" name="Google Shape;195;gb93bc2c110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425" y="332621"/>
            <a:ext cx="648076" cy="6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b93bc2c110_0_13"/>
          <p:cNvSpPr txBox="1"/>
          <p:nvPr/>
        </p:nvSpPr>
        <p:spPr>
          <a:xfrm>
            <a:off x="719400" y="5843625"/>
            <a:ext cx="3376800" cy="446400"/>
          </a:xfrm>
          <a:prstGeom prst="rect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no-NO" sz="17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“..” - one folder up, “.” - this folder</a:t>
            </a:r>
            <a:endParaRPr b="0" i="0" sz="17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97" name="Google Shape;197;gb93bc2c110_0_13"/>
          <p:cNvSpPr txBox="1"/>
          <p:nvPr>
            <p:ph type="title"/>
          </p:nvPr>
        </p:nvSpPr>
        <p:spPr>
          <a:xfrm>
            <a:off x="4993202" y="5843625"/>
            <a:ext cx="2205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(optional)</a:t>
            </a:r>
            <a:endParaRPr/>
          </a:p>
        </p:txBody>
      </p:sp>
      <p:pic>
        <p:nvPicPr>
          <p:cNvPr id="198" name="Google Shape;198;gb93bc2c110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450" y="2996025"/>
            <a:ext cx="10871101" cy="2394000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b93bc2c110_0_48"/>
          <p:cNvSpPr txBox="1"/>
          <p:nvPr>
            <p:ph type="title"/>
          </p:nvPr>
        </p:nvSpPr>
        <p:spPr>
          <a:xfrm>
            <a:off x="719403" y="34040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Questions, comments</a:t>
            </a:r>
            <a:endParaRPr/>
          </a:p>
        </p:txBody>
      </p:sp>
      <p:sp>
        <p:nvSpPr>
          <p:cNvPr id="204" name="Google Shape;204;gb93bc2c110_0_48"/>
          <p:cNvSpPr txBox="1"/>
          <p:nvPr>
            <p:ph idx="1" type="body"/>
          </p:nvPr>
        </p:nvSpPr>
        <p:spPr>
          <a:xfrm>
            <a:off x="4226700" y="3204750"/>
            <a:ext cx="38565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no-NO"/>
              <a:t>Thank you for your attention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 txBox="1"/>
          <p:nvPr>
            <p:ph type="title"/>
          </p:nvPr>
        </p:nvSpPr>
        <p:spPr>
          <a:xfrm>
            <a:off x="719400" y="332650"/>
            <a:ext cx="107469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Why to transfer data to and from NeLS?</a:t>
            </a:r>
            <a:endParaRPr/>
          </a:p>
        </p:txBody>
      </p:sp>
      <p:sp>
        <p:nvSpPr>
          <p:cNvPr id="64" name="Google Shape;64;p2"/>
          <p:cNvSpPr txBox="1"/>
          <p:nvPr>
            <p:ph idx="1" type="body"/>
          </p:nvPr>
        </p:nvSpPr>
        <p:spPr>
          <a:xfrm>
            <a:off x="719400" y="2952175"/>
            <a:ext cx="10871100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no-NO"/>
              <a:t>To organize, share and safely store</a:t>
            </a:r>
            <a:r>
              <a:rPr lang="no-NO"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 </a:t>
            </a:r>
            <a:r>
              <a:rPr lang="no-NO"/>
              <a:t>and archive data on NeLS, one has to get the data there.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no-NO"/>
              <a:t>To import data to a national Galaxy server (usegalaxy.no) is faster from NeLS than from </a:t>
            </a:r>
            <a:r>
              <a:rPr lang="no-NO"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elsewhere</a:t>
            </a:r>
            <a:r>
              <a:rPr lang="no-NO"/>
              <a:t>, since there is direct high speed network between them.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no-NO"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To download results and plots from NeLS to your local computer for inclusion into a manuscript.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65" name="Google Shape;6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41343" y="1115494"/>
            <a:ext cx="7703018" cy="15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5b2166863_0_13"/>
          <p:cNvSpPr txBox="1"/>
          <p:nvPr>
            <p:ph type="title"/>
          </p:nvPr>
        </p:nvSpPr>
        <p:spPr>
          <a:xfrm>
            <a:off x="719400" y="332650"/>
            <a:ext cx="107469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Various ways to transfer data to and from NeLS</a:t>
            </a:r>
            <a:endParaRPr/>
          </a:p>
        </p:txBody>
      </p:sp>
      <p:sp>
        <p:nvSpPr>
          <p:cNvPr id="71" name="Google Shape;71;gc5b2166863_0_13"/>
          <p:cNvSpPr txBox="1"/>
          <p:nvPr>
            <p:ph idx="1" type="body"/>
          </p:nvPr>
        </p:nvSpPr>
        <p:spPr>
          <a:xfrm>
            <a:off x="719400" y="1709925"/>
            <a:ext cx="10871100" cy="40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no-NO"/>
              <a:t>Uploading and saving files via web browser in NeLS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no-NO"/>
              <a:t>Transferring data with FileZilla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no-NO"/>
              <a:t>Transferring data with command line tools: </a:t>
            </a:r>
            <a:r>
              <a:rPr lang="no-NO">
                <a:latin typeface="Roboto Mono"/>
                <a:ea typeface="Roboto Mono"/>
                <a:cs typeface="Roboto Mono"/>
                <a:sym typeface="Roboto Mono"/>
              </a:rPr>
              <a:t>ssh,scp      </a:t>
            </a:r>
            <a:r>
              <a:rPr lang="no-NO"/>
              <a:t>              (optional)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no-NO"/>
              <a:t>Which approach to choose?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Depends on the volume of the transferred data.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Depends on the user’s familiarity with the available sw tools.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We will address all the approaches and you can choose what works best for you.</a:t>
            </a:r>
            <a:endParaRPr/>
          </a:p>
        </p:txBody>
      </p:sp>
      <p:pic>
        <p:nvPicPr>
          <p:cNvPr id="72" name="Google Shape;72;gc5b2166863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47000" y="2290375"/>
            <a:ext cx="648074" cy="64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gc5b2166863_0_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47000" y="3045673"/>
            <a:ext cx="648076" cy="648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gc5b2166863_0_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51943" y="1689328"/>
            <a:ext cx="638175" cy="450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77fe71f1b_0_0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NeLS in web browser</a:t>
            </a:r>
            <a:endParaRPr i="1" sz="4400">
              <a:solidFill>
                <a:srgbClr val="F57E20"/>
              </a:solidFill>
            </a:endParaRPr>
          </a:p>
        </p:txBody>
      </p:sp>
      <p:sp>
        <p:nvSpPr>
          <p:cNvPr id="80" name="Google Shape;80;gb77fe71f1b_0_0"/>
          <p:cNvSpPr txBox="1"/>
          <p:nvPr>
            <p:ph idx="1" type="body"/>
          </p:nvPr>
        </p:nvSpPr>
        <p:spPr>
          <a:xfrm>
            <a:off x="719403" y="1253331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Intuitive navigation using mouse or touchpad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Suitable only to transfer small files; not for uploading fastq or bam files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Log in with either FEIDE or Idp username</a:t>
            </a:r>
            <a:endParaRPr/>
          </a:p>
        </p:txBody>
      </p:sp>
      <p:pic>
        <p:nvPicPr>
          <p:cNvPr id="81" name="Google Shape;81;gb77fe71f1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2318" y="431403"/>
            <a:ext cx="638175" cy="450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gb77fe71f1b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2400" y="2713925"/>
            <a:ext cx="7348598" cy="4018776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77fe71f1b_0_9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Personal Area in NeLS</a:t>
            </a:r>
            <a:endParaRPr/>
          </a:p>
        </p:txBody>
      </p:sp>
      <p:sp>
        <p:nvSpPr>
          <p:cNvPr id="88" name="Google Shape;88;gb77fe71f1b_0_9"/>
          <p:cNvSpPr txBox="1"/>
          <p:nvPr>
            <p:ph idx="1" type="body"/>
          </p:nvPr>
        </p:nvSpPr>
        <p:spPr>
          <a:xfrm>
            <a:off x="719400" y="4911700"/>
            <a:ext cx="9860400" cy="18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no-NO"/>
              <a:t>1.</a:t>
            </a:r>
            <a:r>
              <a:rPr lang="no-NO"/>
              <a:t> Reload/upload/add new folder; </a:t>
            </a:r>
            <a:r>
              <a:rPr b="1" lang="no-NO"/>
              <a:t>2.</a:t>
            </a:r>
            <a:r>
              <a:rPr lang="no-NO"/>
              <a:t> File/folder (de)selection; </a:t>
            </a:r>
            <a:r>
              <a:rPr b="1" lang="no-NO"/>
              <a:t>3.</a:t>
            </a:r>
            <a:r>
              <a:rPr lang="no-NO"/>
              <a:t> File/folder manipulation; </a:t>
            </a:r>
            <a:r>
              <a:rPr b="1" lang="no-NO"/>
              <a:t>4.</a:t>
            </a:r>
            <a:r>
              <a:rPr lang="no-NO"/>
              <a:t> Download/rename/delete hiding behind the three dot icon;  </a:t>
            </a:r>
            <a:r>
              <a:rPr b="1" lang="no-NO"/>
              <a:t>5.</a:t>
            </a:r>
            <a:r>
              <a:rPr lang="no-NO"/>
              <a:t> NeLS Projects - containing projects you have access to - more info later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no-NO"/>
              <a:t>Quotas:</a:t>
            </a:r>
            <a:r>
              <a:rPr lang="no-NO"/>
              <a:t> Personal Area - small; NeLS Projects Area - depends on the projects</a:t>
            </a:r>
            <a:endParaRPr/>
          </a:p>
        </p:txBody>
      </p:sp>
      <p:pic>
        <p:nvPicPr>
          <p:cNvPr id="89" name="Google Shape;89;gb77fe71f1b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2318" y="431403"/>
            <a:ext cx="638175" cy="450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b77fe71f1b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7138" y="1133056"/>
            <a:ext cx="6624932" cy="3626244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77fe71f1b_0_14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FileZilla - Introduction</a:t>
            </a:r>
            <a:endParaRPr/>
          </a:p>
        </p:txBody>
      </p:sp>
      <p:sp>
        <p:nvSpPr>
          <p:cNvPr id="96" name="Google Shape;96;gb77fe71f1b_0_14"/>
          <p:cNvSpPr txBox="1"/>
          <p:nvPr>
            <p:ph idx="1" type="body"/>
          </p:nvPr>
        </p:nvSpPr>
        <p:spPr>
          <a:xfrm>
            <a:off x="581675" y="1253400"/>
            <a:ext cx="11008800" cy="19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A file manager tool with functionality to handle connections to remote servers.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After proper setup of a connection, file transfer is done by dragging and dropping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selected files between two areas - Local site (left) and Remote site (right).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Suitable to transfer large files.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Similar tools: winSCP, sshfs,...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</p:txBody>
      </p:sp>
      <p:pic>
        <p:nvPicPr>
          <p:cNvPr id="97" name="Google Shape;97;gb77fe71f1b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500" y="332650"/>
            <a:ext cx="648000" cy="6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b77fe71f1b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2200" y="3371875"/>
            <a:ext cx="6087593" cy="3302400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bfb273bd38_0_0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FileZilla - Setup 1</a:t>
            </a:r>
            <a:endParaRPr/>
          </a:p>
        </p:txBody>
      </p:sp>
      <p:sp>
        <p:nvSpPr>
          <p:cNvPr id="104" name="Google Shape;104;gbfb273bd38_0_0"/>
          <p:cNvSpPr txBox="1"/>
          <p:nvPr>
            <p:ph idx="1" type="body"/>
          </p:nvPr>
        </p:nvSpPr>
        <p:spPr>
          <a:xfrm>
            <a:off x="719400" y="1207785"/>
            <a:ext cx="10223100" cy="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From NeLS web: Setting &gt; Connection Details: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We will need the following details: </a:t>
            </a:r>
            <a:r>
              <a:rPr lang="no-NO"/>
              <a:t>User (1), </a:t>
            </a:r>
            <a:r>
              <a:rPr lang="no-NO"/>
              <a:t>Host (2), and Key File (3).</a:t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05" name="Google Shape;105;gbfb273bd38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500" y="332650"/>
            <a:ext cx="648000" cy="6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bfb273bd38_0_0"/>
          <p:cNvSpPr txBox="1"/>
          <p:nvPr/>
        </p:nvSpPr>
        <p:spPr>
          <a:xfrm>
            <a:off x="719400" y="5535250"/>
            <a:ext cx="10223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●"/>
            </a:pPr>
            <a:r>
              <a:rPr b="0" i="0" lang="no-NO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The Key File has to be downloaded to your computer.</a:t>
            </a:r>
            <a:endParaRPr b="0" i="0" sz="14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07" name="Google Shape;107;gbfb273bd38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282" y="2106700"/>
            <a:ext cx="5891400" cy="3218974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8" name="Google Shape;108;gbfb273bd38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5424" y="2106700"/>
            <a:ext cx="5891374" cy="3218974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77fe71f1b_0_19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FileZilla - Setup 2</a:t>
            </a:r>
            <a:endParaRPr/>
          </a:p>
        </p:txBody>
      </p:sp>
      <p:sp>
        <p:nvSpPr>
          <p:cNvPr id="114" name="Google Shape;114;gb77fe71f1b_0_19"/>
          <p:cNvSpPr txBox="1"/>
          <p:nvPr>
            <p:ph idx="1" type="body"/>
          </p:nvPr>
        </p:nvSpPr>
        <p:spPr>
          <a:xfrm>
            <a:off x="719400" y="980650"/>
            <a:ext cx="10871100" cy="4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In FileZilla - setup connection to a new site: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Go to File &gt; Site Manager &gt; New Site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Rename the New Site to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NeLS and fill in the following info: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o-NO"/>
              <a:t>Protocol: SFTP - SSH File Transfer Protocol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o-NO"/>
              <a:t>Logon Type: Key File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o-NO"/>
              <a:t>Host, User, and Key File </a:t>
            </a:r>
            <a:endParaRPr/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 sz="2000"/>
              <a:t>- from the NeLS Connection Details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Press the Connect button to initiate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o-NO"/>
              <a:t>connection to the NeLS server.</a:t>
            </a:r>
            <a:endParaRPr/>
          </a:p>
        </p:txBody>
      </p:sp>
      <p:pic>
        <p:nvPicPr>
          <p:cNvPr id="115" name="Google Shape;115;gb77fe71f1b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500" y="332650"/>
            <a:ext cx="648000" cy="6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b77fe71f1b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3438" y="1344189"/>
            <a:ext cx="5409900" cy="3787976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77fe71f1b_0_51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no-NO" sz="4400">
                <a:solidFill>
                  <a:srgbClr val="F57E20"/>
                </a:solidFill>
              </a:rPr>
              <a:t>FileZilla - Established Connection</a:t>
            </a:r>
            <a:endParaRPr/>
          </a:p>
        </p:txBody>
      </p:sp>
      <p:sp>
        <p:nvSpPr>
          <p:cNvPr id="122" name="Google Shape;122;gb77fe71f1b_0_51"/>
          <p:cNvSpPr txBox="1"/>
          <p:nvPr>
            <p:ph idx="1" type="body"/>
          </p:nvPr>
        </p:nvSpPr>
        <p:spPr>
          <a:xfrm>
            <a:off x="6652542" y="884786"/>
            <a:ext cx="5303400" cy="44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When the connection to NeLS is  established, FileZilla shows content of the local computer in the left-hand side window and content of NeLS server in the right-hand side window.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-NO"/>
              <a:t>For the future connections: shortcut to the NeLS connection is via the highlighted NeLS pop-up button.</a:t>
            </a:r>
            <a:endParaRPr/>
          </a:p>
        </p:txBody>
      </p:sp>
      <p:pic>
        <p:nvPicPr>
          <p:cNvPr id="123" name="Google Shape;123;gb77fe71f1b_0_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2500" y="332650"/>
            <a:ext cx="648000" cy="6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b77fe71f1b_0_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03" y="1285450"/>
            <a:ext cx="6494223" cy="5238525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IXIR_template">
  <a:themeElements>
    <a:clrScheme name="Executive">
      <a:dk1>
        <a:srgbClr val="000000"/>
      </a:dk1>
      <a:lt1>
        <a:srgbClr val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2019-03-11T13:02:45Z</dcterms:created>
  <dc:creator>Christine S</dc:creator>
</cp:coreProperties>
</file>